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8" d="100"/>
          <a:sy n="78" d="100"/>
        </p:scale>
        <p:origin x="1058" y="-231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0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1B38-3221-4991-BC1A-4BBB9A20F66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67F5-7A62-4517-B0AC-4CB8150F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B1F99F-DE1F-7F68-1C94-AECC862155DE}"/>
              </a:ext>
            </a:extLst>
          </p:cNvPr>
          <p:cNvSpPr/>
          <p:nvPr/>
        </p:nvSpPr>
        <p:spPr>
          <a:xfrm>
            <a:off x="-4898" y="8562772"/>
            <a:ext cx="6862897" cy="616461"/>
          </a:xfrm>
          <a:prstGeom prst="rect">
            <a:avLst/>
          </a:prstGeom>
          <a:solidFill>
            <a:srgbClr val="7EB0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screenshot, colorfulness, circle, light&#10;&#10;Description automatically generated">
            <a:extLst>
              <a:ext uri="{FF2B5EF4-FFF2-40B4-BE49-F238E27FC236}">
                <a16:creationId xmlns:a16="http://schemas.microsoft.com/office/drawing/2014/main" id="{0DAF9CC6-DE11-6DBA-A7B0-80C6A912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77" y="1877650"/>
            <a:ext cx="3076280" cy="2383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83CACC-63AC-16C4-0C2B-7E900A453017}"/>
              </a:ext>
            </a:extLst>
          </p:cNvPr>
          <p:cNvSpPr/>
          <p:nvPr/>
        </p:nvSpPr>
        <p:spPr>
          <a:xfrm>
            <a:off x="0" y="0"/>
            <a:ext cx="6858000" cy="1070427"/>
          </a:xfrm>
          <a:prstGeom prst="rect">
            <a:avLst/>
          </a:prstGeom>
          <a:solidFill>
            <a:srgbClr val="7EB0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symbol, text, graphics, font&#10;&#10;Description automatically generated">
            <a:extLst>
              <a:ext uri="{FF2B5EF4-FFF2-40B4-BE49-F238E27FC236}">
                <a16:creationId xmlns:a16="http://schemas.microsoft.com/office/drawing/2014/main" id="{22327805-004D-65F0-E3E7-E59D9B27D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75581"/>
            <a:ext cx="901891" cy="9192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0F21D9-C589-C236-3707-F1E6E79B40C1}"/>
              </a:ext>
            </a:extLst>
          </p:cNvPr>
          <p:cNvSpPr txBox="1"/>
          <p:nvPr/>
        </p:nvSpPr>
        <p:spPr>
          <a:xfrm>
            <a:off x="211138" y="1258689"/>
            <a:ext cx="6427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C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Read</a:t>
            </a:r>
            <a:r>
              <a:rPr lang="en-US" sz="1200" b="1" kern="1200" dirty="0">
                <a:solidFill>
                  <a:schemeClr val="accent5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Healthy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Communications is a PR, communications, and </a:t>
            </a:r>
            <a:r>
              <a:rPr lang="en-US" sz="1200" b="1" kern="1200" dirty="0">
                <a:solidFill>
                  <a:srgbClr val="C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storytelling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firm </a:t>
            </a:r>
            <a:r>
              <a:rPr lang="en-US" sz="12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that makes your health and science stories matter to the stakeholders that matter to you.</a:t>
            </a:r>
            <a:endParaRPr lang="en-US" sz="1200" dirty="0">
              <a:effectLst/>
              <a:latin typeface="Posterama" panose="020B0504020200020000" pitchFamily="34" charset="0"/>
              <a:ea typeface="Times New Roman" panose="02020603050405020304" pitchFamily="18" charset="0"/>
              <a:cs typeface="Posterama" panose="020B050402020002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AF803-9EB5-67E8-83CE-2F838957EDF0}"/>
              </a:ext>
            </a:extLst>
          </p:cNvPr>
          <p:cNvSpPr txBox="1"/>
          <p:nvPr/>
        </p:nvSpPr>
        <p:spPr>
          <a:xfrm>
            <a:off x="1709603" y="1914601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kern="1200" dirty="0">
                <a:solidFill>
                  <a:srgbClr val="C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Who We Serve</a:t>
            </a:r>
            <a:endParaRPr lang="en-US" sz="1400" dirty="0"/>
          </a:p>
        </p:txBody>
      </p:sp>
      <p:pic>
        <p:nvPicPr>
          <p:cNvPr id="28" name="Picture 27" descr="A white pill in a blue circle&#10;&#10;Description automatically generated with medium confidence">
            <a:extLst>
              <a:ext uri="{FF2B5EF4-FFF2-40B4-BE49-F238E27FC236}">
                <a16:creationId xmlns:a16="http://schemas.microsoft.com/office/drawing/2014/main" id="{6E8E1DA2-E5B0-D2EE-518E-2F30A3253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1" y="2444877"/>
            <a:ext cx="963769" cy="968308"/>
          </a:xfrm>
          <a:prstGeom prst="rect">
            <a:avLst/>
          </a:prstGeom>
        </p:spPr>
      </p:pic>
      <p:pic>
        <p:nvPicPr>
          <p:cNvPr id="30" name="Picture 29" descr="A blue circle with a white heart in the center&#10;&#10;Description automatically generated with medium confidence">
            <a:extLst>
              <a:ext uri="{FF2B5EF4-FFF2-40B4-BE49-F238E27FC236}">
                <a16:creationId xmlns:a16="http://schemas.microsoft.com/office/drawing/2014/main" id="{F639C7E5-C75B-F76A-FF6A-4E4812405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70" y="2431009"/>
            <a:ext cx="1013350" cy="1015996"/>
          </a:xfrm>
          <a:prstGeom prst="rect">
            <a:avLst/>
          </a:prstGeom>
        </p:spPr>
      </p:pic>
      <p:pic>
        <p:nvPicPr>
          <p:cNvPr id="32" name="Picture 31" descr="A white spiral on a blue circle&#10;&#10;Description automatically generated with low confidence">
            <a:extLst>
              <a:ext uri="{FF2B5EF4-FFF2-40B4-BE49-F238E27FC236}">
                <a16:creationId xmlns:a16="http://schemas.microsoft.com/office/drawing/2014/main" id="{39FB69B1-8CC7-2CD2-E5AC-9BA8F519F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24" y="2426405"/>
            <a:ext cx="1013358" cy="10160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5439527-FBD3-E92B-8954-49709244C4F6}"/>
              </a:ext>
            </a:extLst>
          </p:cNvPr>
          <p:cNvSpPr txBox="1"/>
          <p:nvPr/>
        </p:nvSpPr>
        <p:spPr>
          <a:xfrm>
            <a:off x="738466" y="3455917"/>
            <a:ext cx="1407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Life Sciences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AE3D5A-B3EB-D43D-F726-A1472C2E9C0E}"/>
              </a:ext>
            </a:extLst>
          </p:cNvPr>
          <p:cNvSpPr txBox="1"/>
          <p:nvPr/>
        </p:nvSpPr>
        <p:spPr>
          <a:xfrm>
            <a:off x="2512089" y="3453675"/>
            <a:ext cx="17842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Med Device/Med Tech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730419-3E45-0772-0456-1BD08E72D339}"/>
              </a:ext>
            </a:extLst>
          </p:cNvPr>
          <p:cNvSpPr txBox="1"/>
          <p:nvPr/>
        </p:nvSpPr>
        <p:spPr>
          <a:xfrm>
            <a:off x="4492324" y="3453675"/>
            <a:ext cx="17842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Advocacy/Nonprofits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4472AD-DBBF-7AC4-E799-14D8B4022901}"/>
              </a:ext>
            </a:extLst>
          </p:cNvPr>
          <p:cNvSpPr txBox="1"/>
          <p:nvPr/>
        </p:nvSpPr>
        <p:spPr>
          <a:xfrm>
            <a:off x="3088667" y="4056117"/>
            <a:ext cx="966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kern="1200" dirty="0">
                <a:solidFill>
                  <a:srgbClr val="C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Services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D7A34-63A7-73BB-F851-85EC975B97FD}"/>
              </a:ext>
            </a:extLst>
          </p:cNvPr>
          <p:cNvSpPr txBox="1"/>
          <p:nvPr/>
        </p:nvSpPr>
        <p:spPr>
          <a:xfrm>
            <a:off x="995187" y="4504107"/>
            <a:ext cx="2552509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Integrated communications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Corporate narratives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Brand positioning &amp; messaging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Competitor messaging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Social media strategy &amp; management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Audience research/personas</a:t>
            </a:r>
            <a:endParaRPr lang="en-US" sz="1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E0DCD-5672-08B4-0244-83CFA3AAD033}"/>
              </a:ext>
            </a:extLst>
          </p:cNvPr>
          <p:cNvSpPr txBox="1"/>
          <p:nvPr/>
        </p:nvSpPr>
        <p:spPr>
          <a:xfrm>
            <a:off x="3988634" y="4491000"/>
            <a:ext cx="2451447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Media strategy </a:t>
            </a:r>
            <a:br>
              <a:rPr lang="en-US" sz="1200" kern="100" dirty="0">
                <a:solidFill>
                  <a:schemeClr val="tx1"/>
                </a:solidFill>
                <a:effectLst/>
              </a:rPr>
            </a:br>
            <a:r>
              <a:rPr lang="en-US" sz="1200" kern="100" dirty="0">
                <a:solidFill>
                  <a:schemeClr val="tx1"/>
                </a:solidFill>
                <a:effectLst/>
              </a:rPr>
              <a:t>Conferences/speaking ops</a:t>
            </a:r>
            <a:br>
              <a:rPr lang="en-US" sz="1200" kern="100" dirty="0"/>
            </a:br>
            <a:r>
              <a:rPr lang="en-US" sz="1200" kern="100" dirty="0"/>
              <a:t>Exec visibility/thought leadership</a:t>
            </a:r>
            <a:br>
              <a:rPr lang="en-US" sz="1200" kern="100" dirty="0">
                <a:solidFill>
                  <a:schemeClr val="tx1"/>
                </a:solidFill>
                <a:effectLst/>
              </a:rPr>
            </a:br>
            <a:r>
              <a:rPr lang="en-US" sz="1200" kern="100" dirty="0">
                <a:solidFill>
                  <a:schemeClr val="tx1"/>
                </a:solidFill>
                <a:effectLst/>
              </a:rPr>
              <a:t>Media outreach – trade/national </a:t>
            </a:r>
            <a:r>
              <a:rPr lang="en-US" sz="1200" kern="100" dirty="0"/>
              <a:t>Securing int</a:t>
            </a:r>
            <a:r>
              <a:rPr lang="en-US" sz="1200" kern="100" dirty="0">
                <a:solidFill>
                  <a:schemeClr val="tx1"/>
                </a:solidFill>
                <a:effectLst/>
              </a:rPr>
              <a:t>erview/byline ops</a:t>
            </a:r>
            <a:br>
              <a:rPr lang="en-US" sz="1200" kern="100" dirty="0">
                <a:solidFill>
                  <a:schemeClr val="tx1"/>
                </a:solidFill>
                <a:effectLst/>
              </a:rPr>
            </a:br>
            <a:r>
              <a:rPr lang="en-US" sz="1200" kern="100" dirty="0">
                <a:solidFill>
                  <a:schemeClr val="tx1"/>
                </a:solidFill>
                <a:effectLst/>
              </a:rPr>
              <a:t>Message maps, Q&amp;As, talking points</a:t>
            </a:r>
            <a:endParaRPr lang="en-US" sz="1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AAFE4-8FBE-BE63-21A8-EF0DD920A7E3}"/>
              </a:ext>
            </a:extLst>
          </p:cNvPr>
          <p:cNvSpPr txBox="1"/>
          <p:nvPr/>
        </p:nvSpPr>
        <p:spPr>
          <a:xfrm>
            <a:off x="995187" y="5968621"/>
            <a:ext cx="2853701" cy="2455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Press releases, regulatory/data news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Scientific writing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Web copy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Blogs/case studies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Bylines, op-eds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Social media content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Email marketing 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Conference PPTs, talking points, speeches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Disease awareness/patient education</a:t>
            </a:r>
          </a:p>
          <a:p>
            <a:pPr>
              <a:lnSpc>
                <a:spcPct val="107000"/>
              </a:lnSpc>
            </a:pPr>
            <a:r>
              <a:rPr lang="en-US" sz="1200" kern="100" dirty="0"/>
              <a:t>Marketing assets: white papers, fact sheets, infographics</a:t>
            </a:r>
            <a:endParaRPr lang="en-US" sz="1200" kern="100" dirty="0">
              <a:solidFill>
                <a:schemeClr val="tx1"/>
              </a:solidFill>
              <a:effectLst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</a:pPr>
            <a:r>
              <a:rPr lang="en-US" sz="1200" kern="100" dirty="0">
                <a:solidFill>
                  <a:schemeClr val="tx1"/>
                </a:solidFill>
                <a:effectLst/>
              </a:rPr>
              <a:t>Corporate decks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2BD25-BF09-FA0E-5DAF-9CB29F49AC38}"/>
              </a:ext>
            </a:extLst>
          </p:cNvPr>
          <p:cNvSpPr txBox="1"/>
          <p:nvPr/>
        </p:nvSpPr>
        <p:spPr>
          <a:xfrm rot="16200000">
            <a:off x="-3618" y="4887608"/>
            <a:ext cx="1486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Strategy &amp; Planning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F4355-07ED-69E8-957A-D997DD8E4521}"/>
              </a:ext>
            </a:extLst>
          </p:cNvPr>
          <p:cNvSpPr txBox="1"/>
          <p:nvPr/>
        </p:nvSpPr>
        <p:spPr>
          <a:xfrm rot="16200000">
            <a:off x="3082162" y="4976592"/>
            <a:ext cx="1486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Media Relations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B2004-E52C-2B3F-350B-F97BD2AB0266}"/>
              </a:ext>
            </a:extLst>
          </p:cNvPr>
          <p:cNvSpPr txBox="1"/>
          <p:nvPr/>
        </p:nvSpPr>
        <p:spPr>
          <a:xfrm rot="16200000">
            <a:off x="-3618" y="6882588"/>
            <a:ext cx="1486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Storytelling &amp; Content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B0CC4D17-5560-7D13-D2EF-1D419C08EA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4126184" y="5967484"/>
            <a:ext cx="2024838" cy="2340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B49712-5E61-02BC-B52B-6F776165A248}"/>
              </a:ext>
            </a:extLst>
          </p:cNvPr>
          <p:cNvSpPr txBox="1"/>
          <p:nvPr/>
        </p:nvSpPr>
        <p:spPr>
          <a:xfrm>
            <a:off x="258960" y="8563419"/>
            <a:ext cx="14073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kern="12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Jennifer Ringler, MS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Owner, Founder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(973) 647-5004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screenshot, colorfulness, circle, light&#10;&#10;Description automatically generated">
            <a:extLst>
              <a:ext uri="{FF2B5EF4-FFF2-40B4-BE49-F238E27FC236}">
                <a16:creationId xmlns:a16="http://schemas.microsoft.com/office/drawing/2014/main" id="{88D2DA8B-CC0B-1806-64F4-BFB5A2722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296330" y="60057"/>
            <a:ext cx="2448034" cy="948218"/>
          </a:xfrm>
          <a:prstGeom prst="rect">
            <a:avLst/>
          </a:prstGeom>
        </p:spPr>
      </p:pic>
      <p:pic>
        <p:nvPicPr>
          <p:cNvPr id="14" name="Picture 13" descr="A picture containing screenshot, colorfulness, circle, light&#10;&#10;Description automatically generated">
            <a:extLst>
              <a:ext uri="{FF2B5EF4-FFF2-40B4-BE49-F238E27FC236}">
                <a16:creationId xmlns:a16="http://schemas.microsoft.com/office/drawing/2014/main" id="{89D6344B-C3AD-CA20-35E9-28EE0741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8" b="41568"/>
          <a:stretch/>
        </p:blipFill>
        <p:spPr>
          <a:xfrm>
            <a:off x="1741722" y="8563419"/>
            <a:ext cx="3076280" cy="590645"/>
          </a:xfrm>
          <a:prstGeom prst="rect">
            <a:avLst/>
          </a:prstGeom>
        </p:spPr>
      </p:pic>
      <p:pic>
        <p:nvPicPr>
          <p:cNvPr id="16" name="Picture 1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1621B6D-8BE7-7886-0270-0431DC197C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44" y="7683721"/>
            <a:ext cx="1288284" cy="12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207</TotalTime>
  <Words>161</Words>
  <Application>Microsoft Office PowerPoint</Application>
  <PresentationFormat>Letter Paper (8.5x11 in)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Posterama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Ringler</dc:creator>
  <cp:lastModifiedBy>Jennifer Ringler</cp:lastModifiedBy>
  <cp:revision>10</cp:revision>
  <dcterms:created xsi:type="dcterms:W3CDTF">2023-06-22T23:53:25Z</dcterms:created>
  <dcterms:modified xsi:type="dcterms:W3CDTF">2023-07-11T17:30:41Z</dcterms:modified>
</cp:coreProperties>
</file>