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5"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EF9"/>
    <a:srgbClr val="FAF9BE"/>
    <a:srgbClr val="BDAF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822" autoAdjust="0"/>
    <p:restoredTop sz="94660"/>
  </p:normalViewPr>
  <p:slideViewPr>
    <p:cSldViewPr snapToGrid="0">
      <p:cViewPr varScale="1">
        <p:scale>
          <a:sx n="50" d="100"/>
          <a:sy n="50" d="100"/>
        </p:scale>
        <p:origin x="566" y="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BAA22C-4363-4939-9518-1386EA7DDAE0}" type="datetimeFigureOut">
              <a:rPr lang="en-US" smtClean="0"/>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6E73-5861-4F88-AB09-5557DA67478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0908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chemeClr val="tx1"/>
                </a:solidFill>
                <a:latin typeface="Courier New" panose="02070309020205020404" pitchFamily="49" charset="0"/>
                <a:cs typeface="Courier New" panose="02070309020205020404" pitchFamily="49"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lIns="45720" tIns="0" rIns="45720" bIns="0"/>
          <a:lstStyle>
            <a:lvl1pPr>
              <a:defRPr b="1">
                <a:solidFill>
                  <a:schemeClr val="tx1"/>
                </a:solidFill>
                <a:latin typeface="Courier New" panose="02070309020205020404" pitchFamily="49" charset="0"/>
                <a:cs typeface="Courier New" panose="02070309020205020404" pitchFamily="49" charse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EBAA22C-4363-4939-9518-1386EA7DDAE0}" type="datetimeFigureOut">
              <a:rPr lang="en-US" smtClean="0"/>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6E73-5861-4F88-AB09-5557DA67478D}" type="slidenum">
              <a:rPr lang="en-US" smtClean="0"/>
              <a:t>‹#›</a:t>
            </a:fld>
            <a:endParaRPr lang="en-US"/>
          </a:p>
        </p:txBody>
      </p:sp>
    </p:spTree>
    <p:extLst>
      <p:ext uri="{BB962C8B-B14F-4D97-AF65-F5344CB8AC3E}">
        <p14:creationId xmlns:p14="http://schemas.microsoft.com/office/powerpoint/2010/main" val="3980146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BAA22C-4363-4939-9518-1386EA7DDAE0}" type="datetimeFigureOut">
              <a:rPr lang="en-US" smtClean="0"/>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6E73-5861-4F88-AB09-5557DA67478D}" type="slidenum">
              <a:rPr lang="en-US" smtClean="0"/>
              <a:t>‹#›</a:t>
            </a:fld>
            <a:endParaRPr lang="en-US"/>
          </a:p>
        </p:txBody>
      </p:sp>
    </p:spTree>
    <p:extLst>
      <p:ext uri="{BB962C8B-B14F-4D97-AF65-F5344CB8AC3E}">
        <p14:creationId xmlns:p14="http://schemas.microsoft.com/office/powerpoint/2010/main" val="3775480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BAA22C-4363-4939-9518-1386EA7DDAE0}" type="datetimeFigureOut">
              <a:rPr lang="en-US" smtClean="0"/>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6E73-5861-4F88-AB09-5557DA67478D}" type="slidenum">
              <a:rPr lang="en-US" smtClean="0"/>
              <a:t>‹#›</a:t>
            </a:fld>
            <a:endParaRPr lang="en-US"/>
          </a:p>
        </p:txBody>
      </p:sp>
    </p:spTree>
    <p:extLst>
      <p:ext uri="{BB962C8B-B14F-4D97-AF65-F5344CB8AC3E}">
        <p14:creationId xmlns:p14="http://schemas.microsoft.com/office/powerpoint/2010/main" val="839547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1">
                <a:solidFill>
                  <a:schemeClr val="tx1"/>
                </a:solidFill>
                <a:latin typeface="Courier New" panose="02070309020205020404" pitchFamily="49" charset="0"/>
                <a:cs typeface="Courier New" panose="02070309020205020404" pitchFamily="49" charset="0"/>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EBAA22C-4363-4939-9518-1386EA7DDAE0}" type="datetimeFigureOut">
              <a:rPr lang="en-US" smtClean="0"/>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6E73-5861-4F88-AB09-5557DA67478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6985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lvl1pPr>
              <a:defRPr b="1">
                <a:solidFill>
                  <a:schemeClr val="tx1"/>
                </a:solidFill>
                <a:latin typeface="Courier New" panose="02070309020205020404" pitchFamily="49" charset="0"/>
                <a:cs typeface="Courier New" panose="02070309020205020404" pitchFamily="49" charset="0"/>
              </a:defRPr>
            </a:lvl1pPr>
          </a:lstStyle>
          <a:p>
            <a:r>
              <a:rPr lang="en-US" dirty="0"/>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BAA22C-4363-4939-9518-1386EA7DDAE0}" type="datetimeFigureOut">
              <a:rPr lang="en-US" smtClean="0"/>
              <a:t>7/11/2023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36E73-5861-4F88-AB09-5557DA67478D}" type="slidenum">
              <a:rPr lang="en-US" smtClean="0"/>
              <a:t>‹#›</a:t>
            </a:fld>
            <a:endParaRPr lang="en-US"/>
          </a:p>
        </p:txBody>
      </p:sp>
    </p:spTree>
    <p:extLst>
      <p:ext uri="{BB962C8B-B14F-4D97-AF65-F5344CB8AC3E}">
        <p14:creationId xmlns:p14="http://schemas.microsoft.com/office/powerpoint/2010/main" val="1281122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lvl1pPr>
              <a:defRPr b="1">
                <a:solidFill>
                  <a:schemeClr val="tx1"/>
                </a:solidFill>
                <a:latin typeface="Courier New" panose="02070309020205020404" pitchFamily="49" charset="0"/>
                <a:cs typeface="Courier New" panose="02070309020205020404" pitchFamily="49" charset="0"/>
              </a:defRPr>
            </a:lvl1pPr>
          </a:lstStyle>
          <a:p>
            <a:r>
              <a:rPr lang="en-US" dirty="0"/>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BAA22C-4363-4939-9518-1386EA7DDAE0}" type="datetimeFigureOut">
              <a:rPr lang="en-US" smtClean="0"/>
              <a:t>7/11/2023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736E73-5861-4F88-AB09-5557DA67478D}" type="slidenum">
              <a:rPr lang="en-US" smtClean="0"/>
              <a:t>‹#›</a:t>
            </a:fld>
            <a:endParaRPr lang="en-US"/>
          </a:p>
        </p:txBody>
      </p:sp>
    </p:spTree>
    <p:extLst>
      <p:ext uri="{BB962C8B-B14F-4D97-AF65-F5344CB8AC3E}">
        <p14:creationId xmlns:p14="http://schemas.microsoft.com/office/powerpoint/2010/main" val="61648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chemeClr val="tx1"/>
                </a:solidFill>
                <a:latin typeface="Courier New" panose="02070309020205020404" pitchFamily="49" charset="0"/>
                <a:cs typeface="Courier New" panose="02070309020205020404" pitchFamily="49"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5EBAA22C-4363-4939-9518-1386EA7DDAE0}" type="datetimeFigureOut">
              <a:rPr lang="en-US" smtClean="0"/>
              <a:t>7/11/2023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736E73-5861-4F88-AB09-5557DA67478D}" type="slidenum">
              <a:rPr lang="en-US" smtClean="0"/>
              <a:t>‹#›</a:t>
            </a:fld>
            <a:endParaRPr lang="en-US"/>
          </a:p>
        </p:txBody>
      </p:sp>
    </p:spTree>
    <p:extLst>
      <p:ext uri="{BB962C8B-B14F-4D97-AF65-F5344CB8AC3E}">
        <p14:creationId xmlns:p14="http://schemas.microsoft.com/office/powerpoint/2010/main" val="4108057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EBAA22C-4363-4939-9518-1386EA7DDAE0}" type="datetimeFigureOut">
              <a:rPr lang="en-US" smtClean="0"/>
              <a:t>7/11/2023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5736E73-5861-4F88-AB09-5557DA67478D}" type="slidenum">
              <a:rPr lang="en-US" smtClean="0"/>
              <a:t>‹#›</a:t>
            </a:fld>
            <a:endParaRPr lang="en-US"/>
          </a:p>
        </p:txBody>
      </p:sp>
    </p:spTree>
    <p:extLst>
      <p:ext uri="{BB962C8B-B14F-4D97-AF65-F5344CB8AC3E}">
        <p14:creationId xmlns:p14="http://schemas.microsoft.com/office/powerpoint/2010/main" val="3686610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1">
                <a:solidFill>
                  <a:srgbClr val="FFFFFF"/>
                </a:solidFill>
                <a:latin typeface="Courier New" panose="02070309020205020404" pitchFamily="49" charset="0"/>
                <a:cs typeface="Courier New" panose="02070309020205020404" pitchFamily="49" charset="0"/>
              </a:defRPr>
            </a:lvl1pPr>
          </a:lstStyle>
          <a:p>
            <a:r>
              <a:rPr lang="en-US" dirty="0"/>
              <a:t>Click to edit Master title style</a:t>
            </a:r>
          </a:p>
        </p:txBody>
      </p:sp>
      <p:sp>
        <p:nvSpPr>
          <p:cNvPr id="3" name="Content Placeholder 2"/>
          <p:cNvSpPr>
            <a:spLocks noGrp="1"/>
          </p:cNvSpPr>
          <p:nvPr>
            <p:ph idx="1"/>
          </p:nvPr>
        </p:nvSpPr>
        <p:spPr>
          <a:xfrm>
            <a:off x="4800600" y="731520"/>
            <a:ext cx="6492240" cy="5257800"/>
          </a:xfrm>
        </p:spPr>
        <p:txBody>
          <a:bodyPr/>
          <a:lstStyle>
            <a:lvl1pPr>
              <a:defRPr b="1">
                <a:solidFill>
                  <a:schemeClr val="tx1"/>
                </a:solidFill>
                <a:latin typeface="Courier New" panose="02070309020205020404" pitchFamily="49" charset="0"/>
                <a:cs typeface="Courier New" panose="02070309020205020404" pitchFamily="49" charse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EBAA22C-4363-4939-9518-1386EA7DDAE0}" type="datetimeFigureOut">
              <a:rPr lang="en-US" smtClean="0"/>
              <a:t>7/11/2023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5736E73-5861-4F88-AB09-5557DA67478D}" type="slidenum">
              <a:rPr lang="en-US" smtClean="0"/>
              <a:t>‹#›</a:t>
            </a:fld>
            <a:endParaRPr lang="en-US"/>
          </a:p>
        </p:txBody>
      </p:sp>
    </p:spTree>
    <p:extLst>
      <p:ext uri="{BB962C8B-B14F-4D97-AF65-F5344CB8AC3E}">
        <p14:creationId xmlns:p14="http://schemas.microsoft.com/office/powerpoint/2010/main" val="214048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1">
                <a:solidFill>
                  <a:srgbClr val="FFFFFF"/>
                </a:solidFill>
                <a:latin typeface="Courier New" panose="02070309020205020404" pitchFamily="49" charset="0"/>
                <a:cs typeface="Courier New" panose="02070309020205020404" pitchFamily="49" charset="0"/>
              </a:defRPr>
            </a:lvl1pPr>
          </a:lstStyle>
          <a:p>
            <a:r>
              <a:rPr lang="en-US" dirty="0"/>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BAA22C-4363-4939-9518-1386EA7DDAE0}" type="datetimeFigureOut">
              <a:rPr lang="en-US" smtClean="0"/>
              <a:t>7/11/2023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36E73-5861-4F88-AB09-5557DA67478D}" type="slidenum">
              <a:rPr lang="en-US" smtClean="0"/>
              <a:t>‹#›</a:t>
            </a:fld>
            <a:endParaRPr lang="en-US"/>
          </a:p>
        </p:txBody>
      </p:sp>
    </p:spTree>
    <p:extLst>
      <p:ext uri="{BB962C8B-B14F-4D97-AF65-F5344CB8AC3E}">
        <p14:creationId xmlns:p14="http://schemas.microsoft.com/office/powerpoint/2010/main" val="2406585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EBAA22C-4363-4939-9518-1386EA7DDAE0}" type="datetimeFigureOut">
              <a:rPr lang="en-US" smtClean="0"/>
              <a:t>7/11/2023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5736E73-5861-4F88-AB09-5557DA67478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0033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hyperlink" Target="https://www.readhealthy.net/" TargetMode="External"/><Relationship Id="rId4" Type="http://schemas.openxmlformats.org/officeDocument/2006/relationships/hyperlink" Target="mailto:jringler@readhealthy.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99000"/>
                <a:satMod val="140000"/>
              </a:schemeClr>
            </a:gs>
            <a:gs pos="65000">
              <a:schemeClr val="bg2">
                <a:tint val="100000"/>
                <a:shade val="80000"/>
                <a:satMod val="130000"/>
              </a:schemeClr>
            </a:gs>
            <a:gs pos="100000">
              <a:schemeClr val="bg2">
                <a:tint val="100000"/>
                <a:shade val="48000"/>
                <a:satMod val="120000"/>
              </a:schemeClr>
            </a:gs>
          </a:gsLst>
          <a:lin ang="16200000" scaled="0"/>
        </a:gra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68FFDD2-0031-4BB1-BBE0-655DB04E8B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AB737C5D-A080-46FC-A853-72857762C0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7547879" cy="6858000"/>
          </a:xfrm>
          <a:prstGeom prst="rect">
            <a:avLst/>
          </a:prstGeom>
          <a:solidFill>
            <a:schemeClr val="accent2">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a:extLst>
              <a:ext uri="{FF2B5EF4-FFF2-40B4-BE49-F238E27FC236}">
                <a16:creationId xmlns:a16="http://schemas.microsoft.com/office/drawing/2014/main" id="{93D9690C-472F-43F9-842A-94EFD7895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7894" y="0"/>
            <a:ext cx="64008" cy="6858000"/>
          </a:xfrm>
          <a:prstGeom prst="rect">
            <a:avLst/>
          </a:prstGeom>
          <a:solidFill>
            <a:schemeClr val="accent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Rectangle 3">
            <a:extLst>
              <a:ext uri="{FF2B5EF4-FFF2-40B4-BE49-F238E27FC236}">
                <a16:creationId xmlns:a16="http://schemas.microsoft.com/office/drawing/2014/main" id="{BFBB0211-97F7-E27B-A928-741708A771DB}"/>
              </a:ext>
            </a:extLst>
          </p:cNvPr>
          <p:cNvSpPr/>
          <p:nvPr/>
        </p:nvSpPr>
        <p:spPr>
          <a:xfrm>
            <a:off x="-3369" y="0"/>
            <a:ext cx="12192001" cy="6858000"/>
          </a:xfrm>
          <a:prstGeom prst="rect">
            <a:avLst/>
          </a:prstGeom>
          <a:solidFill>
            <a:srgbClr val="DFEE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highlight>
                <a:srgbClr val="FFFF00"/>
              </a:highligh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244E1CA-A08A-30FF-A83B-36414B3906DA}"/>
              </a:ext>
            </a:extLst>
          </p:cNvPr>
          <p:cNvSpPr txBox="1"/>
          <p:nvPr/>
        </p:nvSpPr>
        <p:spPr>
          <a:xfrm>
            <a:off x="472751" y="294997"/>
            <a:ext cx="4864359" cy="954107"/>
          </a:xfrm>
          <a:prstGeom prst="rect">
            <a:avLst/>
          </a:prstGeom>
          <a:noFill/>
        </p:spPr>
        <p:txBody>
          <a:bodyPr wrap="square">
            <a:spAutoFit/>
          </a:bodyPr>
          <a:lstStyle/>
          <a:p>
            <a:pPr marL="0" indent="0">
              <a:buNone/>
            </a:pPr>
            <a:r>
              <a:rPr lang="en-US" sz="2800" b="1" dirty="0">
                <a:solidFill>
                  <a:srgbClr val="C00000"/>
                </a:solidFill>
              </a:rPr>
              <a:t>Proudly Partnering with Advocacy Orgs &amp; Nonprofits</a:t>
            </a:r>
            <a:r>
              <a:rPr lang="en-US" sz="2800" b="1" dirty="0">
                <a:solidFill>
                  <a:schemeClr val="accent1"/>
                </a:solidFill>
              </a:rPr>
              <a:t>.</a:t>
            </a:r>
            <a:endParaRPr lang="en-US" sz="2800" b="1" dirty="0">
              <a:solidFill>
                <a:srgbClr val="C00000"/>
              </a:solidFill>
            </a:endParaRPr>
          </a:p>
        </p:txBody>
      </p:sp>
      <p:sp>
        <p:nvSpPr>
          <p:cNvPr id="12" name="Content Placeholder 2">
            <a:extLst>
              <a:ext uri="{FF2B5EF4-FFF2-40B4-BE49-F238E27FC236}">
                <a16:creationId xmlns:a16="http://schemas.microsoft.com/office/drawing/2014/main" id="{D44C1539-9CDA-67A3-4528-832526631142}"/>
              </a:ext>
            </a:extLst>
          </p:cNvPr>
          <p:cNvSpPr>
            <a:spLocks noGrp="1"/>
          </p:cNvSpPr>
          <p:nvPr>
            <p:ph idx="1"/>
          </p:nvPr>
        </p:nvSpPr>
        <p:spPr>
          <a:xfrm>
            <a:off x="518685" y="1509650"/>
            <a:ext cx="6687099" cy="4837617"/>
          </a:xfrm>
        </p:spPr>
        <p:txBody>
          <a:bodyPr>
            <a:noAutofit/>
          </a:bodyPr>
          <a:lstStyle/>
          <a:p>
            <a:pPr marL="0" indent="0">
              <a:buNone/>
            </a:pPr>
            <a:r>
              <a:rPr lang="en-US" sz="1800" dirty="0"/>
              <a:t>Patient advocacy organizations and healthcare nonprofits are such an important part of the healthcare industry. </a:t>
            </a:r>
            <a:r>
              <a:rPr lang="en-US" sz="1800" b="1" dirty="0">
                <a:solidFill>
                  <a:srgbClr val="C00000"/>
                </a:solidFill>
              </a:rPr>
              <a:t>Patient voices should </a:t>
            </a:r>
            <a:br>
              <a:rPr lang="en-US" sz="1800" b="1" dirty="0">
                <a:solidFill>
                  <a:srgbClr val="C00000"/>
                </a:solidFill>
              </a:rPr>
            </a:br>
            <a:r>
              <a:rPr lang="en-US" sz="1800" b="1" dirty="0">
                <a:solidFill>
                  <a:srgbClr val="C00000"/>
                </a:solidFill>
              </a:rPr>
              <a:t>not be an afterthought.</a:t>
            </a:r>
          </a:p>
          <a:p>
            <a:pPr marL="0" indent="0">
              <a:buNone/>
            </a:pPr>
            <a:r>
              <a:rPr lang="en-US" sz="1800" dirty="0"/>
              <a:t>But we know that nonprofit groups don’t have the funds to spend thousands of dollars per month on public relations and marketing to get the word out about what they do, develop content to educate patients, or get their news in front of the right reporters.</a:t>
            </a:r>
          </a:p>
          <a:p>
            <a:pPr marL="0" indent="0">
              <a:buNone/>
            </a:pPr>
            <a:r>
              <a:rPr lang="en-US" sz="1800" dirty="0"/>
              <a:t>That’s why </a:t>
            </a:r>
            <a:r>
              <a:rPr lang="en-US" sz="1800" b="1" dirty="0">
                <a:solidFill>
                  <a:srgbClr val="C00000"/>
                </a:solidFill>
              </a:rPr>
              <a:t>Read</a:t>
            </a:r>
            <a:r>
              <a:rPr lang="en-US" sz="1800" b="1" dirty="0">
                <a:solidFill>
                  <a:schemeClr val="accent2">
                    <a:lumMod val="75000"/>
                  </a:schemeClr>
                </a:solidFill>
              </a:rPr>
              <a:t>Healthy</a:t>
            </a:r>
            <a:r>
              <a:rPr lang="en-US" sz="1800" b="1" dirty="0"/>
              <a:t> Communications </a:t>
            </a:r>
            <a:r>
              <a:rPr lang="en-US" sz="1800" dirty="0"/>
              <a:t>is proud to offer a discounted rate to patient advocacy organizations and nonprofit groups. </a:t>
            </a:r>
          </a:p>
          <a:p>
            <a:pPr marL="0" indent="0">
              <a:buNone/>
            </a:pPr>
            <a:r>
              <a:rPr lang="en-US" sz="1800" b="1" dirty="0">
                <a:solidFill>
                  <a:schemeClr val="accent2">
                    <a:lumMod val="75000"/>
                  </a:schemeClr>
                </a:solidFill>
              </a:rPr>
              <a:t>Because your stories matter. </a:t>
            </a:r>
            <a:br>
              <a:rPr lang="en-US" sz="1800" b="1" dirty="0">
                <a:solidFill>
                  <a:schemeClr val="accent2"/>
                </a:solidFill>
              </a:rPr>
            </a:br>
            <a:r>
              <a:rPr lang="en-US" sz="1800" b="1" dirty="0">
                <a:solidFill>
                  <a:srgbClr val="C00000"/>
                </a:solidFill>
              </a:rPr>
              <a:t>Your stories are changing the world.</a:t>
            </a:r>
          </a:p>
        </p:txBody>
      </p:sp>
      <p:pic>
        <p:nvPicPr>
          <p:cNvPr id="8" name="Picture 7" descr="A picture containing screenshot, colorfulness, circle, light&#10;&#10;Description automatically generated">
            <a:extLst>
              <a:ext uri="{FF2B5EF4-FFF2-40B4-BE49-F238E27FC236}">
                <a16:creationId xmlns:a16="http://schemas.microsoft.com/office/drawing/2014/main" id="{C30099E8-B08B-A14B-EAA2-F23D01B43A82}"/>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6488598" y="194015"/>
            <a:ext cx="5605714" cy="4342619"/>
          </a:xfrm>
          <a:prstGeom prst="rect">
            <a:avLst/>
          </a:prstGeom>
        </p:spPr>
      </p:pic>
      <p:pic>
        <p:nvPicPr>
          <p:cNvPr id="3" name="Picture 2" descr="A picture containing symbol, text, graphics, font&#10;&#10;Description automatically generated">
            <a:extLst>
              <a:ext uri="{FF2B5EF4-FFF2-40B4-BE49-F238E27FC236}">
                <a16:creationId xmlns:a16="http://schemas.microsoft.com/office/drawing/2014/main" id="{2F182D19-CAC5-6DB5-244D-69D0133726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65740" y="364761"/>
            <a:ext cx="3288960" cy="3352312"/>
          </a:xfrm>
          <a:prstGeom prst="rect">
            <a:avLst/>
          </a:prstGeom>
        </p:spPr>
      </p:pic>
      <p:sp>
        <p:nvSpPr>
          <p:cNvPr id="9" name="Rectangle 8">
            <a:extLst>
              <a:ext uri="{FF2B5EF4-FFF2-40B4-BE49-F238E27FC236}">
                <a16:creationId xmlns:a16="http://schemas.microsoft.com/office/drawing/2014/main" id="{B9302F4C-2EEB-2791-AA25-766B44C808BE}"/>
              </a:ext>
            </a:extLst>
          </p:cNvPr>
          <p:cNvSpPr/>
          <p:nvPr/>
        </p:nvSpPr>
        <p:spPr>
          <a:xfrm>
            <a:off x="2392842" y="5158708"/>
            <a:ext cx="5296800" cy="1117069"/>
          </a:xfrm>
          <a:prstGeom prst="rect">
            <a:avLst/>
          </a:prstGeom>
          <a:solidFill>
            <a:srgbClr val="FAF9BE"/>
          </a:solidFill>
          <a:ln>
            <a:solidFill>
              <a:srgbClr val="FAF9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75628B3B-1633-EC07-F9A5-B61617CC7E2B}"/>
              </a:ext>
            </a:extLst>
          </p:cNvPr>
          <p:cNvSpPr txBox="1"/>
          <p:nvPr/>
        </p:nvSpPr>
        <p:spPr>
          <a:xfrm>
            <a:off x="2392842" y="5158708"/>
            <a:ext cx="5385600" cy="1015663"/>
          </a:xfrm>
          <a:prstGeom prst="rect">
            <a:avLst/>
          </a:prstGeom>
          <a:noFill/>
          <a:ln>
            <a:noFill/>
          </a:ln>
        </p:spPr>
        <p:txBody>
          <a:bodyPr wrap="square">
            <a:spAutoFit/>
          </a:bodyPr>
          <a:lstStyle/>
          <a:p>
            <a:pPr marL="0" indent="0" algn="ctr">
              <a:buNone/>
            </a:pPr>
            <a:r>
              <a:rPr lang="en-US" sz="2000" b="1" dirty="0">
                <a:solidFill>
                  <a:schemeClr val="accent2">
                    <a:lumMod val="75000"/>
                  </a:schemeClr>
                </a:solidFill>
              </a:rPr>
              <a:t>Reach out to ask about our discounted offerings.</a:t>
            </a:r>
          </a:p>
          <a:p>
            <a:pPr marL="0" indent="0" algn="ctr">
              <a:buNone/>
            </a:pPr>
            <a:r>
              <a:rPr lang="en-US" sz="2000" b="1" dirty="0">
                <a:solidFill>
                  <a:schemeClr val="accent2">
                    <a:lumMod val="75000"/>
                  </a:schemeClr>
                </a:solidFill>
              </a:rPr>
              <a:t>Jennifer Ringler, Founder, Owner</a:t>
            </a:r>
          </a:p>
          <a:p>
            <a:pPr marL="0" indent="0" algn="ctr">
              <a:buNone/>
            </a:pPr>
            <a:r>
              <a:rPr lang="en-US" sz="2000" b="1" dirty="0">
                <a:solidFill>
                  <a:schemeClr val="accent2">
                    <a:lumMod val="75000"/>
                  </a:schemeClr>
                </a:solidFill>
                <a:hlinkClick r:id="rId4">
                  <a:extLst>
                    <a:ext uri="{A12FA001-AC4F-418D-AE19-62706E023703}">
                      <ahyp:hlinkClr xmlns:ahyp="http://schemas.microsoft.com/office/drawing/2018/hyperlinkcolor" val="tx"/>
                    </a:ext>
                  </a:extLst>
                </a:hlinkClick>
              </a:rPr>
              <a:t>jringler@readhealthy.net</a:t>
            </a:r>
            <a:r>
              <a:rPr lang="en-US" sz="2000" b="1" dirty="0">
                <a:solidFill>
                  <a:schemeClr val="accent2">
                    <a:lumMod val="75000"/>
                  </a:schemeClr>
                </a:solidFill>
              </a:rPr>
              <a:t> </a:t>
            </a:r>
          </a:p>
        </p:txBody>
      </p:sp>
      <p:sp>
        <p:nvSpPr>
          <p:cNvPr id="17" name="TextBox 16">
            <a:extLst>
              <a:ext uri="{FF2B5EF4-FFF2-40B4-BE49-F238E27FC236}">
                <a16:creationId xmlns:a16="http://schemas.microsoft.com/office/drawing/2014/main" id="{40C8FB83-D052-9C5F-C10A-3B6B08B9565A}"/>
              </a:ext>
            </a:extLst>
          </p:cNvPr>
          <p:cNvSpPr txBox="1"/>
          <p:nvPr/>
        </p:nvSpPr>
        <p:spPr>
          <a:xfrm>
            <a:off x="8263289" y="5158708"/>
            <a:ext cx="3429436" cy="1077218"/>
          </a:xfrm>
          <a:prstGeom prst="rect">
            <a:avLst/>
          </a:prstGeom>
          <a:noFill/>
        </p:spPr>
        <p:txBody>
          <a:bodyPr wrap="square">
            <a:spAutoFit/>
          </a:bodyPr>
          <a:lstStyle/>
          <a:p>
            <a:pPr marL="0" indent="0" algn="ctr">
              <a:buNone/>
            </a:pPr>
            <a:r>
              <a:rPr lang="en-US" sz="1600" b="1" dirty="0">
                <a:solidFill>
                  <a:srgbClr val="C00000"/>
                </a:solidFill>
                <a:latin typeface="Abadi" panose="020F0502020204030204" pitchFamily="34" charset="0"/>
                <a:cs typeface="Courier New" panose="02070309020205020404" pitchFamily="49" charset="0"/>
              </a:rPr>
              <a:t>Read</a:t>
            </a:r>
            <a:r>
              <a:rPr lang="en-US" sz="1600" b="1" dirty="0">
                <a:solidFill>
                  <a:schemeClr val="accent2">
                    <a:lumMod val="75000"/>
                  </a:schemeClr>
                </a:solidFill>
                <a:latin typeface="Abadi" panose="020F0502020204030204" pitchFamily="34" charset="0"/>
                <a:cs typeface="Courier New" panose="02070309020205020404" pitchFamily="49" charset="0"/>
              </a:rPr>
              <a:t>Healthy</a:t>
            </a:r>
            <a:r>
              <a:rPr lang="en-US" sz="1600" b="1" dirty="0">
                <a:solidFill>
                  <a:srgbClr val="C00000"/>
                </a:solidFill>
                <a:latin typeface="Abadi" panose="020F0502020204030204" pitchFamily="34" charset="0"/>
              </a:rPr>
              <a:t> Communications is a woman-owned, disability-owned business. </a:t>
            </a:r>
            <a:r>
              <a:rPr lang="en-US" sz="1600" b="1" dirty="0">
                <a:solidFill>
                  <a:schemeClr val="accent2">
                    <a:lumMod val="75000"/>
                  </a:schemeClr>
                </a:solidFill>
                <a:latin typeface="Abadi" panose="020F0502020204030204" pitchFamily="34" charset="0"/>
              </a:rPr>
              <a:t>DE&amp;I is in our DNA.</a:t>
            </a:r>
          </a:p>
          <a:p>
            <a:pPr marL="0" indent="0" algn="ctr">
              <a:buNone/>
            </a:pPr>
            <a:r>
              <a:rPr lang="en-US" sz="1600" b="1" dirty="0">
                <a:solidFill>
                  <a:srgbClr val="C00000"/>
                </a:solidFill>
                <a:latin typeface="Abadi" panose="020F0502020204030204" pitchFamily="34" charset="0"/>
                <a:hlinkClick r:id="rId5">
                  <a:extLst>
                    <a:ext uri="{A12FA001-AC4F-418D-AE19-62706E023703}">
                      <ahyp:hlinkClr xmlns:ahyp="http://schemas.microsoft.com/office/drawing/2018/hyperlinkcolor" val="tx"/>
                    </a:ext>
                  </a:extLst>
                </a:hlinkClick>
              </a:rPr>
              <a:t>www.readhealthy.net</a:t>
            </a:r>
            <a:endParaRPr lang="en-US" sz="1600" b="1" dirty="0">
              <a:solidFill>
                <a:srgbClr val="C00000"/>
              </a:solidFill>
              <a:latin typeface="Abadi" panose="020F0502020204030204" pitchFamily="34" charset="0"/>
            </a:endParaRPr>
          </a:p>
        </p:txBody>
      </p:sp>
    </p:spTree>
    <p:extLst>
      <p:ext uri="{BB962C8B-B14F-4D97-AF65-F5344CB8AC3E}">
        <p14:creationId xmlns:p14="http://schemas.microsoft.com/office/powerpoint/2010/main" val="3728182416"/>
      </p:ext>
    </p:extLst>
  </p:cSld>
  <p:clrMapOvr>
    <a:masterClrMapping/>
  </p:clrMapOvr>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1374</TotalTime>
  <Words>156</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Abadi</vt:lpstr>
      <vt:lpstr>Calibri</vt:lpstr>
      <vt:lpstr>Calibri Light</vt:lpstr>
      <vt:lpstr>Courier New</vt:lpstr>
      <vt:lpstr>Retrospect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Ringler</dc:creator>
  <cp:lastModifiedBy>Jennifer Ringler</cp:lastModifiedBy>
  <cp:revision>13</cp:revision>
  <dcterms:created xsi:type="dcterms:W3CDTF">2023-05-03T23:22:09Z</dcterms:created>
  <dcterms:modified xsi:type="dcterms:W3CDTF">2023-07-11T19:40:53Z</dcterms:modified>
</cp:coreProperties>
</file>