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B0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46" d="100"/>
          <a:sy n="46" d="100"/>
        </p:scale>
        <p:origin x="1752" y="1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411525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106690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2903067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65041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81B38-3221-4991-BC1A-4BBB9A20F663}"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719372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181B38-3221-4991-BC1A-4BBB9A20F663}"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189936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181B38-3221-4991-BC1A-4BBB9A20F663}" type="datetimeFigureOut">
              <a:rPr lang="en-US" smtClean="0"/>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65699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181B38-3221-4991-BC1A-4BBB9A20F663}" type="datetimeFigureOut">
              <a:rPr lang="en-US" smtClean="0"/>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253613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81B38-3221-4991-BC1A-4BBB9A20F663}" type="datetimeFigureOut">
              <a:rPr lang="en-US" smtClean="0"/>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65342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4181B38-3221-4991-BC1A-4BBB9A20F663}"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3468618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4181B38-3221-4991-BC1A-4BBB9A20F663}"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667F5-7A62-4517-B0AC-4CB8150F6BB1}" type="slidenum">
              <a:rPr lang="en-US" smtClean="0"/>
              <a:t>‹#›</a:t>
            </a:fld>
            <a:endParaRPr lang="en-US"/>
          </a:p>
        </p:txBody>
      </p:sp>
    </p:spTree>
    <p:extLst>
      <p:ext uri="{BB962C8B-B14F-4D97-AF65-F5344CB8AC3E}">
        <p14:creationId xmlns:p14="http://schemas.microsoft.com/office/powerpoint/2010/main" val="180952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4181B38-3221-4991-BC1A-4BBB9A20F663}" type="datetimeFigureOut">
              <a:rPr lang="en-US" smtClean="0"/>
              <a:t>7/10/2023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A667F5-7A62-4517-B0AC-4CB8150F6BB1}" type="slidenum">
              <a:rPr lang="en-US" smtClean="0"/>
              <a:t>‹#›</a:t>
            </a:fld>
            <a:endParaRPr lang="en-US"/>
          </a:p>
        </p:txBody>
      </p:sp>
    </p:spTree>
    <p:extLst>
      <p:ext uri="{BB962C8B-B14F-4D97-AF65-F5344CB8AC3E}">
        <p14:creationId xmlns:p14="http://schemas.microsoft.com/office/powerpoint/2010/main" val="3067705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ringler@readhealthy.net"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B1F99F-DE1F-7F68-1C94-AECC862155DE}"/>
              </a:ext>
            </a:extLst>
          </p:cNvPr>
          <p:cNvSpPr/>
          <p:nvPr/>
        </p:nvSpPr>
        <p:spPr>
          <a:xfrm>
            <a:off x="-4897" y="8526772"/>
            <a:ext cx="6858000" cy="616461"/>
          </a:xfrm>
          <a:prstGeom prst="rect">
            <a:avLst/>
          </a:prstGeom>
          <a:solidFill>
            <a:srgbClr val="7EB0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783CACC-63AC-16C4-0C2B-7E900A453017}"/>
              </a:ext>
            </a:extLst>
          </p:cNvPr>
          <p:cNvSpPr/>
          <p:nvPr/>
        </p:nvSpPr>
        <p:spPr>
          <a:xfrm>
            <a:off x="0" y="0"/>
            <a:ext cx="6858000" cy="1070427"/>
          </a:xfrm>
          <a:prstGeom prst="rect">
            <a:avLst/>
          </a:prstGeom>
          <a:solidFill>
            <a:srgbClr val="7EB0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screenshot, colorfulness, circle, light&#10;&#10;Description automatically generated">
            <a:extLst>
              <a:ext uri="{FF2B5EF4-FFF2-40B4-BE49-F238E27FC236}">
                <a16:creationId xmlns:a16="http://schemas.microsoft.com/office/drawing/2014/main" id="{AA6FD6C6-61E4-F9F3-056D-4EF8D4DB2BB3}"/>
              </a:ext>
            </a:extLst>
          </p:cNvPr>
          <p:cNvPicPr>
            <a:picLocks noChangeAspect="1"/>
          </p:cNvPicPr>
          <p:nvPr/>
        </p:nvPicPr>
        <p:blipFill rotWithShape="1">
          <a:blip r:embed="rId2">
            <a:extLst>
              <a:ext uri="{28A0092B-C50C-407E-A947-70E740481C1C}">
                <a14:useLocalDpi xmlns:a14="http://schemas.microsoft.com/office/drawing/2010/main" val="0"/>
              </a:ext>
            </a:extLst>
          </a:blip>
          <a:srcRect b="50000"/>
          <a:stretch/>
        </p:blipFill>
        <p:spPr>
          <a:xfrm>
            <a:off x="3279862" y="33396"/>
            <a:ext cx="2448034" cy="948218"/>
          </a:xfrm>
          <a:prstGeom prst="rect">
            <a:avLst/>
          </a:prstGeom>
        </p:spPr>
      </p:pic>
      <p:sp>
        <p:nvSpPr>
          <p:cNvPr id="22" name="TextBox 21">
            <a:extLst>
              <a:ext uri="{FF2B5EF4-FFF2-40B4-BE49-F238E27FC236}">
                <a16:creationId xmlns:a16="http://schemas.microsoft.com/office/drawing/2014/main" id="{E60F21D9-C589-C236-3707-F1E6E79B40C1}"/>
              </a:ext>
            </a:extLst>
          </p:cNvPr>
          <p:cNvSpPr txBox="1"/>
          <p:nvPr/>
        </p:nvSpPr>
        <p:spPr>
          <a:xfrm>
            <a:off x="211138" y="1148023"/>
            <a:ext cx="6427967" cy="276999"/>
          </a:xfrm>
          <a:prstGeom prst="rect">
            <a:avLst/>
          </a:prstGeom>
          <a:noFill/>
        </p:spPr>
        <p:txBody>
          <a:bodyPr wrap="square">
            <a:spAutoFit/>
          </a:bodyPr>
          <a:lstStyle/>
          <a:p>
            <a:pPr marL="0" marR="0" algn="ctr">
              <a:spcBef>
                <a:spcPts val="0"/>
              </a:spcBef>
              <a:spcAft>
                <a:spcPts val="0"/>
              </a:spcAft>
            </a:pPr>
            <a:r>
              <a:rPr lang="en-US" sz="1200" b="1" dirty="0">
                <a:solidFill>
                  <a:srgbClr val="C00000"/>
                </a:solidFill>
                <a:latin typeface="Posterama" panose="020B0504020200020000" pitchFamily="34" charset="0"/>
                <a:cs typeface="Posterama" panose="020B0504020200020000" pitchFamily="34" charset="0"/>
              </a:rPr>
              <a:t>Five </a:t>
            </a:r>
            <a:r>
              <a:rPr lang="en-US" sz="1200" b="1" dirty="0">
                <a:solidFill>
                  <a:schemeClr val="accent5">
                    <a:lumMod val="75000"/>
                  </a:schemeClr>
                </a:solidFill>
                <a:latin typeface="Posterama" panose="020B0504020200020000" pitchFamily="34" charset="0"/>
                <a:cs typeface="Posterama" panose="020B0504020200020000" pitchFamily="34" charset="0"/>
              </a:rPr>
              <a:t>Questions</a:t>
            </a:r>
            <a:r>
              <a:rPr lang="en-US" sz="1200" kern="1200" dirty="0">
                <a:solidFill>
                  <a:srgbClr val="000000"/>
                </a:solidFill>
                <a:effectLst/>
                <a:latin typeface="Posterama" panose="020B0504020200020000" pitchFamily="34" charset="0"/>
                <a:cs typeface="Posterama" panose="020B0504020200020000" pitchFamily="34" charset="0"/>
              </a:rPr>
              <a:t> </a:t>
            </a:r>
            <a:r>
              <a:rPr lang="en-US" sz="1200" b="1" kern="1200" dirty="0">
                <a:solidFill>
                  <a:srgbClr val="000000"/>
                </a:solidFill>
                <a:effectLst/>
                <a:latin typeface="Posterama" panose="020B0504020200020000" pitchFamily="34" charset="0"/>
                <a:cs typeface="Posterama" panose="020B0504020200020000" pitchFamily="34" charset="0"/>
              </a:rPr>
              <a:t>to Help You Find Your Narrative</a:t>
            </a:r>
            <a:endParaRPr lang="en-US" sz="1200" b="1" dirty="0">
              <a:effectLst/>
              <a:latin typeface="Posterama" panose="020B0504020200020000" pitchFamily="34" charset="0"/>
              <a:ea typeface="Times New Roman" panose="02020603050405020304" pitchFamily="18" charset="0"/>
              <a:cs typeface="Posterama" panose="020B0504020200020000" pitchFamily="34" charset="0"/>
            </a:endParaRPr>
          </a:p>
        </p:txBody>
      </p:sp>
      <p:sp>
        <p:nvSpPr>
          <p:cNvPr id="12" name="TextBox 11">
            <a:extLst>
              <a:ext uri="{FF2B5EF4-FFF2-40B4-BE49-F238E27FC236}">
                <a16:creationId xmlns:a16="http://schemas.microsoft.com/office/drawing/2014/main" id="{C2B49712-5E61-02BC-B52B-6F776165A248}"/>
              </a:ext>
            </a:extLst>
          </p:cNvPr>
          <p:cNvSpPr txBox="1"/>
          <p:nvPr/>
        </p:nvSpPr>
        <p:spPr>
          <a:xfrm>
            <a:off x="258960" y="8563419"/>
            <a:ext cx="1407300" cy="553998"/>
          </a:xfrm>
          <a:prstGeom prst="rect">
            <a:avLst/>
          </a:prstGeom>
          <a:noFill/>
        </p:spPr>
        <p:txBody>
          <a:bodyPr wrap="square">
            <a:spAutoFit/>
          </a:bodyPr>
          <a:lstStyle/>
          <a:p>
            <a:pPr algn="ctr"/>
            <a:r>
              <a:rPr lang="en-US" sz="1000" b="1" kern="1200" dirty="0">
                <a:solidFill>
                  <a:schemeClr val="bg1"/>
                </a:solidFill>
                <a:effectLst/>
                <a:latin typeface="Posterama" panose="020B0504020200020000" pitchFamily="34" charset="0"/>
                <a:cs typeface="Posterama" panose="020B0504020200020000" pitchFamily="34" charset="0"/>
              </a:rPr>
              <a:t>Jennifer Ringler, MS</a:t>
            </a:r>
          </a:p>
          <a:p>
            <a:pPr algn="ctr"/>
            <a:r>
              <a:rPr lang="en-US" sz="1000" b="1" dirty="0">
                <a:solidFill>
                  <a:schemeClr val="bg1"/>
                </a:solidFill>
                <a:latin typeface="Posterama" panose="020B0504020200020000" pitchFamily="34" charset="0"/>
                <a:cs typeface="Posterama" panose="020B0504020200020000" pitchFamily="34" charset="0"/>
              </a:rPr>
              <a:t>Owner, Founder</a:t>
            </a:r>
          </a:p>
          <a:p>
            <a:pPr algn="ctr"/>
            <a:r>
              <a:rPr lang="en-US" sz="1000" b="1" dirty="0">
                <a:solidFill>
                  <a:schemeClr val="bg1"/>
                </a:solidFill>
                <a:latin typeface="Posterama" panose="020B0504020200020000" pitchFamily="34" charset="0"/>
                <a:cs typeface="Posterama" panose="020B0504020200020000" pitchFamily="34" charset="0"/>
              </a:rPr>
              <a:t>(973) 647-5004</a:t>
            </a:r>
            <a:endParaRPr lang="en-US" sz="1000" dirty="0">
              <a:solidFill>
                <a:schemeClr val="bg1"/>
              </a:solidFill>
            </a:endParaRPr>
          </a:p>
        </p:txBody>
      </p:sp>
      <p:sp>
        <p:nvSpPr>
          <p:cNvPr id="38" name="TextBox 37">
            <a:extLst>
              <a:ext uri="{FF2B5EF4-FFF2-40B4-BE49-F238E27FC236}">
                <a16:creationId xmlns:a16="http://schemas.microsoft.com/office/drawing/2014/main" id="{A980D9E2-9C62-7963-96A2-5F3F0D201618}"/>
              </a:ext>
            </a:extLst>
          </p:cNvPr>
          <p:cNvSpPr txBox="1"/>
          <p:nvPr/>
        </p:nvSpPr>
        <p:spPr>
          <a:xfrm>
            <a:off x="892074" y="8007972"/>
            <a:ext cx="5064054" cy="461665"/>
          </a:xfrm>
          <a:prstGeom prst="rect">
            <a:avLst/>
          </a:prstGeom>
          <a:noFill/>
        </p:spPr>
        <p:txBody>
          <a:bodyPr wrap="square">
            <a:spAutoFit/>
          </a:bodyPr>
          <a:lstStyle/>
          <a:p>
            <a:pPr algn="ctr"/>
            <a:r>
              <a:rPr lang="en-US" sz="1200" b="1" dirty="0">
                <a:solidFill>
                  <a:srgbClr val="C00000"/>
                </a:solidFill>
              </a:rPr>
              <a:t>To learn more about how to identify, solidify, and amplify your company’s story, reach out to schedule a call today. Email </a:t>
            </a:r>
            <a:r>
              <a:rPr lang="en-US" sz="1200" dirty="0">
                <a:hlinkClick r:id="rId3"/>
              </a:rPr>
              <a:t>jringler@readhealthy.net</a:t>
            </a:r>
            <a:r>
              <a:rPr lang="en-US" sz="1200" dirty="0"/>
              <a:t>.</a:t>
            </a:r>
          </a:p>
        </p:txBody>
      </p:sp>
      <p:pic>
        <p:nvPicPr>
          <p:cNvPr id="40" name="Picture 39" descr="A picture containing text, font, graphics, screenshot&#10;&#10;Description automatically generated">
            <a:extLst>
              <a:ext uri="{FF2B5EF4-FFF2-40B4-BE49-F238E27FC236}">
                <a16:creationId xmlns:a16="http://schemas.microsoft.com/office/drawing/2014/main" id="{97B80ABE-0107-7D3A-BC19-158B5C4419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769" y="150101"/>
            <a:ext cx="2859906" cy="682763"/>
          </a:xfrm>
          <a:prstGeom prst="rect">
            <a:avLst/>
          </a:prstGeom>
        </p:spPr>
      </p:pic>
      <p:sp>
        <p:nvSpPr>
          <p:cNvPr id="21" name="Rectangle 7">
            <a:extLst>
              <a:ext uri="{FF2B5EF4-FFF2-40B4-BE49-F238E27FC236}">
                <a16:creationId xmlns:a16="http://schemas.microsoft.com/office/drawing/2014/main" id="{F7D0BF9E-417A-5AC9-0293-7D18D0AF2B70}"/>
              </a:ext>
            </a:extLst>
          </p:cNvPr>
          <p:cNvSpPr>
            <a:spLocks noChangeArrowheads="1"/>
          </p:cNvSpPr>
          <p:nvPr/>
        </p:nvSpPr>
        <p:spPr bwMode="auto">
          <a:xfrm flipH="1">
            <a:off x="242185" y="1470202"/>
            <a:ext cx="6363833" cy="6524863"/>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What is a corporate narrative? It’s your North Star, the “what” and “why” of what you do and how you help others. It’s the story that tells your </a:t>
            </a:r>
            <a:r>
              <a:rPr kumimoji="0" lang="en-US" altLang="en-US" sz="1100" b="0" i="1" u="none" strike="noStrike" cap="none" normalizeH="0" baseline="0" dirty="0">
                <a:ln>
                  <a:noFill/>
                </a:ln>
                <a:solidFill>
                  <a:schemeClr val="tx1"/>
                </a:solidFill>
                <a:effectLst/>
                <a:ea typeface="Calibri" panose="020F0502020204030204" pitchFamily="34" charset="0"/>
                <a:cs typeface="Arial" panose="020B0604020202020204" pitchFamily="34" charset="0"/>
              </a:rPr>
              <a:t>raison d'être</a:t>
            </a: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and shares what makes your people, your mindset, and your vision special.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Once you have a strong corporate narrative in place, you can use that language to fuel all your content, from corporate blogs, to social media, to web copy, to bylines in industry publications. You can’t expect your audience to understand who you are until you understand it yourself.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Here are five questions to ask your leadership team to help you find and tell your story.</a:t>
            </a: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1" i="0" u="none" strike="noStrike" cap="none" normalizeH="0" baseline="0" dirty="0">
                <a:ln>
                  <a:noFill/>
                </a:ln>
                <a:solidFill>
                  <a:schemeClr val="tx1"/>
                </a:solidFill>
                <a:effectLst/>
                <a:ea typeface="Calibri" panose="020F0502020204030204" pitchFamily="34" charset="0"/>
                <a:cs typeface="Arial" panose="020B0604020202020204" pitchFamily="34" charset="0"/>
              </a:rPr>
            </a:br>
            <a:r>
              <a:rPr kumimoji="0" lang="en-US" altLang="en-US" sz="1100" b="1" i="0" u="none" strike="noStrike" cap="none" normalizeH="0" baseline="0" dirty="0">
                <a:ln>
                  <a:noFill/>
                </a:ln>
                <a:solidFill>
                  <a:schemeClr val="tx1"/>
                </a:solidFill>
                <a:effectLst/>
                <a:ea typeface="Calibri" panose="020F0502020204030204" pitchFamily="34" charset="0"/>
                <a:cs typeface="Arial" panose="020B0604020202020204" pitchFamily="34" charset="0"/>
              </a:rPr>
              <a:t>1. What do we offer?</a:t>
            </a: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Is it drug therapies? Medical devices? Patient education and resources? How about the deeper offer </a:t>
            </a:r>
            <a:r>
              <a:rPr kumimoji="0" lang="en-US" altLang="en-US" sz="1100" b="0" i="1" u="none" strike="noStrike" cap="none" normalizeH="0" baseline="0" dirty="0">
                <a:ln>
                  <a:noFill/>
                </a:ln>
                <a:solidFill>
                  <a:schemeClr val="tx1"/>
                </a:solidFill>
                <a:effectLst/>
                <a:ea typeface="Calibri" panose="020F0502020204030204" pitchFamily="34" charset="0"/>
                <a:cs typeface="Arial" panose="020B0604020202020204" pitchFamily="34" charset="0"/>
              </a:rPr>
              <a:t>behind</a:t>
            </a: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your product or service? Do you offer a sense of community for people with a certain health condition? Hope for a patient population with little or no treatment options? Efficiency or peace of mind for healthcare professionals? What do you </a:t>
            </a:r>
            <a:r>
              <a:rPr kumimoji="0" lang="en-US" altLang="en-US" sz="1100" b="0" i="1" u="none" strike="noStrike" cap="none" normalizeH="0" baseline="0" dirty="0">
                <a:ln>
                  <a:noFill/>
                </a:ln>
                <a:solidFill>
                  <a:schemeClr val="tx1"/>
                </a:solidFill>
                <a:effectLst/>
                <a:ea typeface="Calibri" panose="020F0502020204030204" pitchFamily="34" charset="0"/>
                <a:cs typeface="Arial" panose="020B0604020202020204" pitchFamily="34" charset="0"/>
              </a:rPr>
              <a:t>really</a:t>
            </a: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offer your target audience, beyond the “thing” you sell?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ea typeface="Calibri" panose="020F0502020204030204" pitchFamily="34" charset="0"/>
                <a:cs typeface="Arial" panose="020B0604020202020204" pitchFamily="34" charset="0"/>
              </a:rPr>
              <a:t>2. Who do we help?</a:t>
            </a: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Hint: The answer is not “everyone.” Really drill down and think about your audience. It is patients with a certain disease? Family and caregivers who need support and resources? Healthcare providers? Hospital executives? Whatever you </a:t>
            </a:r>
            <a:r>
              <a:rPr kumimoji="0" lang="en-US" altLang="en-US" sz="1100" b="0" i="1" u="none" strike="noStrike" cap="none" normalizeH="0" baseline="0" dirty="0">
                <a:ln>
                  <a:noFill/>
                </a:ln>
                <a:solidFill>
                  <a:schemeClr val="tx1"/>
                </a:solidFill>
                <a:effectLst/>
                <a:ea typeface="Calibri" panose="020F0502020204030204" pitchFamily="34" charset="0"/>
                <a:cs typeface="Arial" panose="020B0604020202020204" pitchFamily="34" charset="0"/>
              </a:rPr>
              <a:t>think</a:t>
            </a: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your target audience is, try breaking it down into three smaller subsets.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ea typeface="Calibri" panose="020F0502020204030204" pitchFamily="34" charset="0"/>
                <a:cs typeface="Arial" panose="020B0604020202020204" pitchFamily="34" charset="0"/>
              </a:rPr>
              <a:t>3. Does our audience understand us?</a:t>
            </a: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What do you think your target audience would say about you at a cocktail party? How far is that from what you’d </a:t>
            </a:r>
            <a:r>
              <a:rPr kumimoji="0" lang="en-US" altLang="en-US" sz="1100" b="0" i="1" u="none" strike="noStrike" cap="none" normalizeH="0" baseline="0" dirty="0">
                <a:ln>
                  <a:noFill/>
                </a:ln>
                <a:solidFill>
                  <a:schemeClr val="tx1"/>
                </a:solidFill>
                <a:effectLst/>
                <a:ea typeface="Calibri" panose="020F0502020204030204" pitchFamily="34" charset="0"/>
                <a:cs typeface="Arial" panose="020B0604020202020204" pitchFamily="34" charset="0"/>
              </a:rPr>
              <a:t>want</a:t>
            </a: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them to say about you? If your executives can’t boil down what it is you do, and for whom, into two sentences, your story is too complicated and you need to filter </a:t>
            </a:r>
            <a:b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b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out the fluff.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ea typeface="Calibri" panose="020F0502020204030204" pitchFamily="34" charset="0"/>
                <a:cs typeface="Arial" panose="020B0604020202020204" pitchFamily="34" charset="0"/>
              </a:rPr>
              <a:t>4. What drives our people?</a:t>
            </a: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What makes your people special? What values </a:t>
            </a:r>
            <a:r>
              <a:rPr kumimoji="0" lang="en-US" altLang="en-US" sz="1100" b="0" i="1" u="none" strike="noStrike" cap="none" normalizeH="0" baseline="0" dirty="0">
                <a:ln>
                  <a:noFill/>
                </a:ln>
                <a:solidFill>
                  <a:schemeClr val="tx1"/>
                </a:solidFill>
                <a:effectLst/>
                <a:ea typeface="Calibri" panose="020F0502020204030204" pitchFamily="34" charset="0"/>
                <a:cs typeface="Arial" panose="020B0604020202020204" pitchFamily="34" charset="0"/>
              </a:rPr>
              <a:t>really</a:t>
            </a:r>
            <a:r>
              <a:rPr kumimoji="0" lang="en-US" altLang="en-US" sz="11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drive your employees? Is it curiosity, tenacity, persistence, grit, scrappiness, deep industry expertise? Is there a special sense of camaraderie or collaboration in how your people work together? A certain shared motivation or passion? Show your audiences the humanity beyond the product or service you offer.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ea typeface="Calibri" panose="020F0502020204030204" pitchFamily="34" charset="0"/>
                <a:cs typeface="Arial" panose="020B0604020202020204" pitchFamily="34" charset="0"/>
              </a:rPr>
              <a:t>5. Where are we going?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cs typeface="Arial" panose="020B0604020202020204" pitchFamily="34" charset="0"/>
              </a:rPr>
              <a:t>Ask each member of your leadership team to write down a hypothetical news headline they’d like to see about your company and its achievements one year from now, and another one they’d like to see five years from now. Compare notes and discuss. If there’s misalignment on what you want to achieve, your employees will be spinning their wheels and your potential customers will be confused. </a:t>
            </a:r>
          </a:p>
        </p:txBody>
      </p:sp>
      <p:pic>
        <p:nvPicPr>
          <p:cNvPr id="11" name="Picture 10" descr="A picture containing screenshot, colorfulness, circle, light&#10;&#10;Description automatically generated">
            <a:extLst>
              <a:ext uri="{FF2B5EF4-FFF2-40B4-BE49-F238E27FC236}">
                <a16:creationId xmlns:a16="http://schemas.microsoft.com/office/drawing/2014/main" id="{1608177B-E95D-496F-76FA-38B6CAD1C756}"/>
              </a:ext>
            </a:extLst>
          </p:cNvPr>
          <p:cNvPicPr>
            <a:picLocks noChangeAspect="1"/>
          </p:cNvPicPr>
          <p:nvPr/>
        </p:nvPicPr>
        <p:blipFill rotWithShape="1">
          <a:blip r:embed="rId2">
            <a:alphaModFix amt="85000"/>
            <a:extLst>
              <a:ext uri="{28A0092B-C50C-407E-A947-70E740481C1C}">
                <a14:useLocalDpi xmlns:a14="http://schemas.microsoft.com/office/drawing/2010/main" val="0"/>
              </a:ext>
            </a:extLst>
          </a:blip>
          <a:srcRect t="33648" b="41568"/>
          <a:stretch/>
        </p:blipFill>
        <p:spPr>
          <a:xfrm>
            <a:off x="3820438" y="8539679"/>
            <a:ext cx="3076280" cy="590645"/>
          </a:xfrm>
          <a:prstGeom prst="rect">
            <a:avLst/>
          </a:prstGeom>
        </p:spPr>
      </p:pic>
      <p:pic>
        <p:nvPicPr>
          <p:cNvPr id="7" name="Picture 6" descr="A qr code with a white background&#10;&#10;Description automatically generated">
            <a:extLst>
              <a:ext uri="{FF2B5EF4-FFF2-40B4-BE49-F238E27FC236}">
                <a16:creationId xmlns:a16="http://schemas.microsoft.com/office/drawing/2014/main" id="{11621B6D-8BE7-7886-0270-0431DC197C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58578" y="159328"/>
            <a:ext cx="1288284" cy="1288284"/>
          </a:xfrm>
          <a:prstGeom prst="rect">
            <a:avLst/>
          </a:prstGeom>
        </p:spPr>
      </p:pic>
    </p:spTree>
    <p:extLst>
      <p:ext uri="{BB962C8B-B14F-4D97-AF65-F5344CB8AC3E}">
        <p14:creationId xmlns:p14="http://schemas.microsoft.com/office/powerpoint/2010/main" val="2072923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220</TotalTime>
  <Words>549</Words>
  <Application>Microsoft Office PowerPoint</Application>
  <PresentationFormat>Letter Paper (8.5x11 in)</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Posterama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Ringler</dc:creator>
  <cp:lastModifiedBy>Jennifer Ringler</cp:lastModifiedBy>
  <cp:revision>11</cp:revision>
  <dcterms:created xsi:type="dcterms:W3CDTF">2023-06-22T23:53:25Z</dcterms:created>
  <dcterms:modified xsi:type="dcterms:W3CDTF">2023-07-10T14:03:56Z</dcterms:modified>
</cp:coreProperties>
</file>